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32404050" cy="504063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1111" autoAdjust="0"/>
  </p:normalViewPr>
  <p:slideViewPr>
    <p:cSldViewPr>
      <p:cViewPr>
        <p:scale>
          <a:sx n="51" d="100"/>
          <a:sy n="51" d="100"/>
        </p:scale>
        <p:origin x="-3474" y="-11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8248650"/>
            <a:ext cx="24303038" cy="1754981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6474738"/>
            <a:ext cx="24303038" cy="121697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96595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840731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0200" y="2684463"/>
            <a:ext cx="6986588" cy="42716450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684463"/>
            <a:ext cx="20810537" cy="42716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35285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227263" y="2684463"/>
            <a:ext cx="27949525" cy="42716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25800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26401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2566650"/>
            <a:ext cx="27947937" cy="209677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1388" y="33732788"/>
            <a:ext cx="27947937" cy="11026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167163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227263" y="13419138"/>
            <a:ext cx="13898562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3419138"/>
            <a:ext cx="13898563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25974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684463"/>
            <a:ext cx="27947938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2025" y="12357100"/>
            <a:ext cx="13708063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2025" y="18411825"/>
            <a:ext cx="13708063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5225" y="12357100"/>
            <a:ext cx="13774738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5225" y="18411825"/>
            <a:ext cx="13774738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71213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79798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4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3405180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5609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3CE6F7AF-0829-8A79-E798-E76DCB799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E6E779BA-8A0D-5385-E674-BEB2B48EC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1368425"/>
            <a:ext cx="31394400" cy="47774225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28" name="Rectangle 9">
            <a:extLst>
              <a:ext uri="{FF2B5EF4-FFF2-40B4-BE49-F238E27FC236}">
                <a16:creationId xmlns:a16="http://schemas.microsoft.com/office/drawing/2014/main" id="{867B320A-B175-CF14-2387-31844DA47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29" name="Rectangle 10">
            <a:extLst>
              <a:ext uri="{FF2B5EF4-FFF2-40B4-BE49-F238E27FC236}">
                <a16:creationId xmlns:a16="http://schemas.microsoft.com/office/drawing/2014/main" id="{5E9DBE0F-9C4B-4B26-D85F-F4F90AB6A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30" name="Rectangle 11">
            <a:extLst>
              <a:ext uri="{FF2B5EF4-FFF2-40B4-BE49-F238E27FC236}">
                <a16:creationId xmlns:a16="http://schemas.microsoft.com/office/drawing/2014/main" id="{71EE9B17-0913-36F5-8601-5F5552711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693563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37" name="Text Box 13">
            <a:extLst>
              <a:ext uri="{FF2B5EF4-FFF2-40B4-BE49-F238E27FC236}">
                <a16:creationId xmlns:a16="http://schemas.microsoft.com/office/drawing/2014/main" id="{78DC1571-F41E-2711-6B66-52C58D2DE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</p:txBody>
      </p:sp>
      <p:sp>
        <p:nvSpPr>
          <p:cNvPr id="1032" name="Rectangle 44">
            <a:extLst>
              <a:ext uri="{FF2B5EF4-FFF2-40B4-BE49-F238E27FC236}">
                <a16:creationId xmlns:a16="http://schemas.microsoft.com/office/drawing/2014/main" id="{D0EB1483-87E1-D29E-A880-B4FAD3322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33" name="Rectangle 45">
            <a:extLst>
              <a:ext uri="{FF2B5EF4-FFF2-40B4-BE49-F238E27FC236}">
                <a16:creationId xmlns:a16="http://schemas.microsoft.com/office/drawing/2014/main" id="{AB112042-694A-BD34-B123-F004AF08C4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145875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1034" name="Rectangle 46">
            <a:extLst>
              <a:ext uri="{FF2B5EF4-FFF2-40B4-BE49-F238E27FC236}">
                <a16:creationId xmlns:a16="http://schemas.microsoft.com/office/drawing/2014/main" id="{0560F2EF-C513-3301-89BA-C95FD48781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pic>
        <p:nvPicPr>
          <p:cNvPr id="1035" name="Picture 51" descr="BARRA FORMULÁRIO SECRETARIA">
            <a:extLst>
              <a:ext uri="{FF2B5EF4-FFF2-40B4-BE49-F238E27FC236}">
                <a16:creationId xmlns:a16="http://schemas.microsoft.com/office/drawing/2014/main" id="{03A007EE-669A-A895-CD04-72386A6EE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" t="9697" r="69193" b="10893"/>
          <a:stretch>
            <a:fillRect/>
          </a:stretch>
        </p:blipFill>
        <p:spPr bwMode="auto">
          <a:xfrm>
            <a:off x="1152525" y="3384550"/>
            <a:ext cx="7559675" cy="24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52" descr="Simbolo_do_Administrador">
            <a:extLst>
              <a:ext uri="{FF2B5EF4-FFF2-40B4-BE49-F238E27FC236}">
                <a16:creationId xmlns:a16="http://schemas.microsoft.com/office/drawing/2014/main" id="{9713FDED-EAE9-FBE6-91E4-8171AD90C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3413" y="3297238"/>
            <a:ext cx="4237037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7" name="Text Box 53">
            <a:extLst>
              <a:ext uri="{FF2B5EF4-FFF2-40B4-BE49-F238E27FC236}">
                <a16:creationId xmlns:a16="http://schemas.microsoft.com/office/drawing/2014/main" id="{3953DB3B-6358-74AD-28AE-7D3CB0358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51075" y="5583238"/>
            <a:ext cx="3851275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pt-BR" b="1"/>
              <a:t>ADMINISTRAÇÃO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752600" rtl="0" eaLnBrk="1" fontAlgn="base" hangingPunct="1">
        <a:spcBef>
          <a:spcPct val="0"/>
        </a:spcBef>
        <a:spcAft>
          <a:spcPct val="0"/>
        </a:spcAft>
        <a:defRPr sz="8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2pPr>
      <a:lvl3pPr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3pPr>
      <a:lvl4pPr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4pPr>
      <a:lvl5pPr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752600" rtl="0" eaLnBrk="1" fontAlgn="base" hangingPunct="1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657225" indent="-657225" algn="l" defTabSz="1752600" rtl="0" eaLnBrk="1" fontAlgn="base" hangingPunct="1">
        <a:spcBef>
          <a:spcPct val="20000"/>
        </a:spcBef>
        <a:spcAft>
          <a:spcPct val="0"/>
        </a:spcAft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3988" indent="-547688" algn="l" defTabSz="1752600" rtl="0" eaLnBrk="1" fontAlgn="base" hangingPunct="1">
        <a:spcBef>
          <a:spcPct val="20000"/>
        </a:spcBef>
        <a:spcAft>
          <a:spcPct val="0"/>
        </a:spcAft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0750" indent="-438150" algn="l" defTabSz="1752600" rtl="0" eaLnBrk="1" fontAlgn="base" hangingPunct="1">
        <a:spcBef>
          <a:spcPct val="20000"/>
        </a:spcBef>
        <a:spcAft>
          <a:spcPct val="0"/>
        </a:spcAft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67050" indent="-438150" algn="l" defTabSz="1752600" rtl="0" eaLnBrk="1" fontAlgn="base" hangingPunct="1">
        <a:spcBef>
          <a:spcPct val="20000"/>
        </a:spcBef>
        <a:spcAft>
          <a:spcPct val="0"/>
        </a:spcAft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43350" indent="-438150" algn="l" defTabSz="1752600" rtl="0" eaLnBrk="1" fontAlgn="base" hangingPunct="1">
        <a:spcBef>
          <a:spcPct val="20000"/>
        </a:spcBef>
        <a:spcAft>
          <a:spcPct val="0"/>
        </a:spcAft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fsm.br/app/uploads/sites/358/2019/02/Metodologia-da-Pesquisa-Cientifica_final.pdf." TargetMode="External"/><Relationship Id="rId2" Type="http://schemas.openxmlformats.org/officeDocument/2006/relationships/hyperlink" Target="http://pepsic.bvsalud.org/scielo.php?script=sci_arttext&amp;pid=S1413-8557200800020002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7EACC79-65CC-3EC6-7BB2-3386A54A0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2019300"/>
            <a:ext cx="29162375" cy="84010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B2D7E87-8A89-493A-5586-7F555C687A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1761788"/>
            <a:ext cx="29162375" cy="33266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alt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6251A47-B932-90EC-5CC9-6E5F7B8235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404050" cy="50406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/>
              <a:t>                                      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818FB425-58E2-2D88-738D-3604FFE9A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18E006A8-9382-F56A-1905-DCB8BD85C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163" y="866775"/>
            <a:ext cx="31394400" cy="48242538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B1FD6A34-5B60-B63F-3769-8201A26B1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056" name="Rectangle 10">
            <a:extLst>
              <a:ext uri="{FF2B5EF4-FFF2-40B4-BE49-F238E27FC236}">
                <a16:creationId xmlns:a16="http://schemas.microsoft.com/office/drawing/2014/main" id="{DD43844B-CB65-3C4C-6D88-3AA64FEA8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2057" name="Text Box 13">
            <a:extLst>
              <a:ext uri="{FF2B5EF4-FFF2-40B4-BE49-F238E27FC236}">
                <a16:creationId xmlns:a16="http://schemas.microsoft.com/office/drawing/2014/main" id="{A310A37C-9790-918F-591C-677CE8E0E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2058" name="Text Box 15">
            <a:extLst>
              <a:ext uri="{FF2B5EF4-FFF2-40B4-BE49-F238E27FC236}">
                <a16:creationId xmlns:a16="http://schemas.microsoft.com/office/drawing/2014/main" id="{AEFD5FDA-A8D1-C84B-DB1C-86EECEA90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9913" y="3652838"/>
            <a:ext cx="1490503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altLang="pt-BR" sz="4400" b="1" dirty="0">
                <a:solidFill>
                  <a:srgbClr val="006600"/>
                </a:solidFill>
              </a:rPr>
              <a:t>TÍTULO DO PROJETO: subtítulo</a:t>
            </a:r>
            <a:endParaRPr lang="pt-BR" altLang="pt-BR" sz="4400" b="1" dirty="0">
              <a:solidFill>
                <a:schemeClr val="accent2"/>
              </a:solidFill>
            </a:endParaRPr>
          </a:p>
        </p:txBody>
      </p:sp>
      <p:sp>
        <p:nvSpPr>
          <p:cNvPr id="2059" name="Text Box 147">
            <a:extLst>
              <a:ext uri="{FF2B5EF4-FFF2-40B4-BE49-F238E27FC236}">
                <a16:creationId xmlns:a16="http://schemas.microsoft.com/office/drawing/2014/main" id="{77BF79D8-84F6-B7E6-E305-BA9847F79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15911" y="4547726"/>
            <a:ext cx="14842752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altLang="pt-BR" sz="4000" b="1" dirty="0"/>
              <a:t>SOBRENOME, Nome Sobrenome – e-mail; </a:t>
            </a:r>
            <a:r>
              <a:rPr lang="pt-BR" altLang="pt-BR" sz="4000" dirty="0"/>
              <a:t>SOBRENOME, Nome Sobrenome; SOBRENOME, Nome...</a:t>
            </a:r>
          </a:p>
          <a:p>
            <a:pPr algn="ctr">
              <a:spcBef>
                <a:spcPct val="50000"/>
              </a:spcBef>
            </a:pPr>
            <a:r>
              <a:rPr lang="pt-BR" altLang="pt-BR" sz="4000" dirty="0"/>
              <a:t>SOBRENOME, Nome Sobrenome - Orientador</a:t>
            </a:r>
          </a:p>
        </p:txBody>
      </p:sp>
      <p:sp>
        <p:nvSpPr>
          <p:cNvPr id="52" name="Text Box 127">
            <a:extLst>
              <a:ext uri="{FF2B5EF4-FFF2-40B4-BE49-F238E27FC236}">
                <a16:creationId xmlns:a16="http://schemas.microsoft.com/office/drawing/2014/main" id="{0E7ECBDF-2095-78DD-1450-3337D3CCF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2525" y="8497888"/>
            <a:ext cx="14833600" cy="19051369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pt-BR" sz="4000" b="1" dirty="0">
                <a:solidFill>
                  <a:srgbClr val="006600"/>
                </a:solidFill>
              </a:rPr>
              <a:t>INTRODUÇÃO</a:t>
            </a:r>
          </a:p>
          <a:p>
            <a:pPr algn="just">
              <a:defRPr/>
            </a:pPr>
            <a:r>
              <a:rPr lang="pt-BR" sz="3800" dirty="0"/>
              <a:t>Inserir as informações relevantes contidas na introdução: esclareça sobre o tema do seu projeto de extensão, a motivação, a identificação da comunidade externa envolvida (ou instituição parceira). </a:t>
            </a:r>
          </a:p>
          <a:p>
            <a:pPr algn="just">
              <a:defRPr/>
            </a:pPr>
            <a:endParaRPr lang="pt-BR" sz="3800" dirty="0">
              <a:latin typeface="+mn-lt"/>
              <a:ea typeface="Times New Roman" panose="02020603050405020304" pitchFamily="18" charset="0"/>
            </a:endParaRPr>
          </a:p>
          <a:p>
            <a:pPr algn="just">
              <a:defRPr/>
            </a:pPr>
            <a:r>
              <a:rPr lang="pt-PT" sz="3800" dirty="0">
                <a:latin typeface="+mn-lt"/>
                <a:ea typeface="Times New Roman" panose="02020603050405020304" pitchFamily="18" charset="0"/>
              </a:rPr>
              <a:t>O banner deverá ser dividido nos seguintes tópicos: </a:t>
            </a:r>
            <a:r>
              <a:rPr lang="pt-PT" sz="3800" b="1" dirty="0">
                <a:latin typeface="+mn-lt"/>
                <a:ea typeface="Times New Roman" panose="02020603050405020304" pitchFamily="18" charset="0"/>
              </a:rPr>
              <a:t>Introdução</a:t>
            </a:r>
            <a:r>
              <a:rPr lang="pt-PT" sz="3800" dirty="0">
                <a:latin typeface="+mn-lt"/>
                <a:ea typeface="Times New Roman" panose="02020603050405020304" pitchFamily="18" charset="0"/>
              </a:rPr>
              <a:t>; </a:t>
            </a:r>
            <a:r>
              <a:rPr lang="pt-PT" sz="3800" b="1" dirty="0">
                <a:latin typeface="+mn-lt"/>
                <a:ea typeface="Times New Roman" panose="02020603050405020304" pitchFamily="18" charset="0"/>
              </a:rPr>
              <a:t>Objetivos</a:t>
            </a:r>
            <a:r>
              <a:rPr lang="pt-PT" sz="3800" dirty="0">
                <a:latin typeface="+mn-lt"/>
                <a:ea typeface="Times New Roman" panose="02020603050405020304" pitchFamily="18" charset="0"/>
              </a:rPr>
              <a:t> (geral e específicos); </a:t>
            </a:r>
            <a:r>
              <a:rPr lang="pt-PT" sz="3800" b="1" dirty="0">
                <a:latin typeface="+mn-lt"/>
                <a:ea typeface="Times New Roman" panose="02020603050405020304" pitchFamily="18" charset="0"/>
              </a:rPr>
              <a:t>Metodologia</a:t>
            </a:r>
            <a:r>
              <a:rPr lang="pt-PT" sz="3800" dirty="0">
                <a:latin typeface="+mn-lt"/>
                <a:ea typeface="Times New Roman" panose="02020603050405020304" pitchFamily="18" charset="0"/>
              </a:rPr>
              <a:t> (apresentar como foi realizada a interação com a comunidade para verficiar as demandas, apresentar como foi realizada a intervenção através das ações de extensão); </a:t>
            </a:r>
            <a:r>
              <a:rPr lang="pt-PT" sz="3800" b="1" dirty="0">
                <a:latin typeface="+mn-lt"/>
                <a:ea typeface="Times New Roman" panose="02020603050405020304" pitchFamily="18" charset="0"/>
              </a:rPr>
              <a:t>Resultados e/ou Impactos </a:t>
            </a:r>
            <a:r>
              <a:rPr lang="pt-PT" sz="3800" dirty="0">
                <a:latin typeface="+mn-lt"/>
                <a:ea typeface="Times New Roman" panose="02020603050405020304" pitchFamily="18" charset="0"/>
              </a:rPr>
              <a:t>na comunidade; </a:t>
            </a:r>
            <a:r>
              <a:rPr lang="pt-PT" sz="3800" b="1" dirty="0">
                <a:latin typeface="+mn-lt"/>
                <a:ea typeface="Times New Roman" panose="02020603050405020304" pitchFamily="18" charset="0"/>
              </a:rPr>
              <a:t>Considerações finais; Referências bibliográficas (entre 3 a 5 referências)</a:t>
            </a:r>
            <a:r>
              <a:rPr lang="pt-PT" sz="3800" dirty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pt-PT" sz="3800" dirty="0">
              <a:latin typeface="+mn-lt"/>
              <a:ea typeface="Times New Roman" panose="02020603050405020304" pitchFamily="18" charset="0"/>
            </a:endParaRPr>
          </a:p>
          <a:p>
            <a:pPr algn="just">
              <a:defRPr/>
            </a:pPr>
            <a:endParaRPr lang="pt-BR" sz="1000" dirty="0">
              <a:latin typeface="+mn-lt"/>
              <a:ea typeface="Times New Roman" panose="02020603050405020304" pitchFamily="18" charset="0"/>
            </a:endParaRPr>
          </a:p>
          <a:p>
            <a:pPr algn="just">
              <a:defRPr/>
            </a:pPr>
            <a:r>
              <a:rPr lang="pt-BR" sz="3800" dirty="0"/>
              <a:t>O texto deverá manter a formatação definida neste </a:t>
            </a:r>
            <a:r>
              <a:rPr lang="pt-BR" sz="3800" dirty="0" err="1"/>
              <a:t>template</a:t>
            </a:r>
            <a:r>
              <a:rPr lang="pt-BR" sz="3800" dirty="0"/>
              <a:t> (fonte: Arial, tamanho: 38).</a:t>
            </a:r>
          </a:p>
          <a:p>
            <a:pPr algn="just">
              <a:defRPr/>
            </a:pPr>
            <a:endParaRPr lang="pt-BR" sz="1000" dirty="0"/>
          </a:p>
          <a:p>
            <a:pPr algn="just">
              <a:defRPr/>
            </a:pPr>
            <a:r>
              <a:rPr lang="pt-BR" sz="3800" dirty="0"/>
              <a:t>Sintetize as informações tomando o cuidado de manter a coesão e coerência. Não se esqueça que seu trabalho ficará exposto durante o evento para apreciação  de toda comunidade acadêmica da UNIFAGOC.</a:t>
            </a:r>
          </a:p>
          <a:p>
            <a:pPr algn="just">
              <a:defRPr/>
            </a:pPr>
            <a:endParaRPr lang="pt-BR" sz="3800" dirty="0"/>
          </a:p>
          <a:p>
            <a:pPr algn="just">
              <a:defRPr/>
            </a:pPr>
            <a:endParaRPr lang="pt-BR" sz="3800" dirty="0"/>
          </a:p>
          <a:p>
            <a:pPr algn="ctr">
              <a:defRPr/>
            </a:pPr>
            <a:r>
              <a:rPr lang="pt-BR" sz="4000" b="1" dirty="0">
                <a:solidFill>
                  <a:srgbClr val="006600"/>
                </a:solidFill>
              </a:rPr>
              <a:t>OBJETIVOS</a:t>
            </a:r>
          </a:p>
          <a:p>
            <a:pPr algn="just">
              <a:defRPr/>
            </a:pPr>
            <a:r>
              <a:rPr lang="pt-BR" sz="3800" dirty="0">
                <a:latin typeface="+mn-lt"/>
                <a:ea typeface="Times New Roman" panose="02020603050405020304" pitchFamily="18" charset="0"/>
              </a:rPr>
              <a:t>Apresente os objetivos do projeto de extensão (geral e específicos).</a:t>
            </a:r>
            <a:endParaRPr lang="pt-BR" sz="3800" dirty="0">
              <a:latin typeface="+mn-lt"/>
            </a:endParaRPr>
          </a:p>
          <a:p>
            <a:pPr algn="just">
              <a:defRPr/>
            </a:pPr>
            <a:endParaRPr lang="pt-BR" dirty="0"/>
          </a:p>
          <a:p>
            <a:pPr algn="just">
              <a:defRPr/>
            </a:pPr>
            <a:endParaRPr lang="pt-BR" dirty="0"/>
          </a:p>
          <a:p>
            <a:pPr algn="ctr">
              <a:defRPr/>
            </a:pPr>
            <a:r>
              <a:rPr lang="pt-BR" sz="4000" b="1" dirty="0">
                <a:solidFill>
                  <a:srgbClr val="006600"/>
                </a:solidFill>
              </a:rPr>
              <a:t>METODOLOGIA</a:t>
            </a:r>
          </a:p>
          <a:p>
            <a:pPr algn="just">
              <a:defRPr/>
            </a:pPr>
            <a:r>
              <a:rPr lang="pt-BR" sz="3800" dirty="0"/>
              <a:t>Nesta área deverá constar a metodologia utilizada. </a:t>
            </a:r>
            <a:r>
              <a:rPr lang="pt-PT" sz="3800" dirty="0"/>
              <a:t>A</a:t>
            </a:r>
            <a:r>
              <a:rPr lang="pt-PT" sz="3800" dirty="0">
                <a:ea typeface="Times New Roman" panose="02020603050405020304" pitchFamily="18" charset="0"/>
              </a:rPr>
              <a:t>presentar como foi realizada a interação com a comunidade para verficiar as demandas, apresentar como foi realizada a intervenção através da (s) ação (ações) de extensão (palestra, rodas de conversa, curso, oficinas etc.).</a:t>
            </a:r>
            <a:endParaRPr lang="pt-BR" sz="3800" dirty="0"/>
          </a:p>
        </p:txBody>
      </p:sp>
      <p:sp>
        <p:nvSpPr>
          <p:cNvPr id="53" name="Text Box 128">
            <a:extLst>
              <a:ext uri="{FF2B5EF4-FFF2-40B4-BE49-F238E27FC236}">
                <a16:creationId xmlns:a16="http://schemas.microsoft.com/office/drawing/2014/main" id="{67404546-DBA9-5C1C-4807-4D7FAC275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758" y="26425439"/>
            <a:ext cx="14617700" cy="222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1752600">
              <a:lnSpc>
                <a:spcPct val="120000"/>
              </a:lnSpc>
              <a:defRPr/>
            </a:pPr>
            <a:endParaRPr lang="pt-BR" sz="3800" b="1" dirty="0">
              <a:solidFill>
                <a:srgbClr val="006600"/>
              </a:solidFill>
              <a:latin typeface="Arial" charset="0"/>
            </a:endParaRPr>
          </a:p>
          <a:p>
            <a:pPr algn="ctr" defTabSz="1752600">
              <a:lnSpc>
                <a:spcPct val="120000"/>
              </a:lnSpc>
              <a:defRPr/>
            </a:pPr>
            <a:endParaRPr lang="pt-BR" sz="3800" b="1" dirty="0">
              <a:solidFill>
                <a:srgbClr val="006600"/>
              </a:solidFill>
              <a:latin typeface="Arial" charset="0"/>
            </a:endParaRPr>
          </a:p>
          <a:p>
            <a:pPr algn="ctr" defTabSz="1752600">
              <a:lnSpc>
                <a:spcPct val="120000"/>
              </a:lnSpc>
              <a:defRPr/>
            </a:pPr>
            <a:endParaRPr lang="pt-BR" sz="3800" b="1" dirty="0">
              <a:solidFill>
                <a:srgbClr val="006600"/>
              </a:solidFill>
              <a:latin typeface="Arial" charset="0"/>
            </a:endParaRPr>
          </a:p>
          <a:p>
            <a:pPr algn="ctr" defTabSz="1752600">
              <a:lnSpc>
                <a:spcPct val="120000"/>
              </a:lnSpc>
              <a:defRPr/>
            </a:pPr>
            <a:r>
              <a:rPr lang="pt-BR" sz="3800" b="1" dirty="0">
                <a:solidFill>
                  <a:srgbClr val="006600"/>
                </a:solidFill>
                <a:latin typeface="Arial" charset="0"/>
              </a:rPr>
              <a:t>RESULTADOS/IMPACTOS</a:t>
            </a:r>
          </a:p>
          <a:p>
            <a:pPr algn="just" defTabSz="1752600">
              <a:lnSpc>
                <a:spcPct val="120000"/>
              </a:lnSpc>
              <a:defRPr/>
            </a:pPr>
            <a:r>
              <a:rPr lang="pt-PT" sz="3800" dirty="0">
                <a:latin typeface="+mn-lt"/>
                <a:ea typeface="Times New Roman" panose="02020603050405020304" pitchFamily="18" charset="0"/>
              </a:rPr>
              <a:t>E</a:t>
            </a:r>
            <a:r>
              <a:rPr lang="pt-BR" sz="3800" dirty="0" err="1">
                <a:latin typeface="Arial" charset="0"/>
              </a:rPr>
              <a:t>screver</a:t>
            </a:r>
            <a:r>
              <a:rPr lang="pt-BR" sz="3800" dirty="0">
                <a:latin typeface="Arial" charset="0"/>
              </a:rPr>
              <a:t> os resultados do projeto, apresentando (se for o caso) gráficos, tabelas, quadro,  transcrição das entrevistas e imagens (lembrando que deverá utilizar elementos que mantenham o sigilo dos participantes tanto nas imagens quanto nas transcrições das entrevistas).</a:t>
            </a:r>
          </a:p>
          <a:p>
            <a:pPr algn="just" defTabSz="1752600">
              <a:lnSpc>
                <a:spcPct val="120000"/>
              </a:lnSpc>
              <a:defRPr/>
            </a:pPr>
            <a:endParaRPr lang="pt-BR" sz="3800" dirty="0">
              <a:latin typeface="Arial" charset="0"/>
            </a:endParaRPr>
          </a:p>
          <a:p>
            <a:pPr algn="just" defTabSz="1752600">
              <a:lnSpc>
                <a:spcPct val="120000"/>
              </a:lnSpc>
              <a:defRPr/>
            </a:pPr>
            <a:r>
              <a:rPr lang="pt-BR" sz="3800" dirty="0">
                <a:latin typeface="Arial" charset="0"/>
              </a:rPr>
              <a:t> Apresente a avaliação do projeto junto à comunidade/instituição (caso tenha realizado), bem como o produto de extensão (banner, folder, manual, cartilha, etc., se o grupo de trabalho tiver produzido).</a:t>
            </a:r>
          </a:p>
          <a:p>
            <a:pPr algn="just" defTabSz="1752600">
              <a:lnSpc>
                <a:spcPct val="120000"/>
              </a:lnSpc>
              <a:defRPr/>
            </a:pPr>
            <a:endParaRPr lang="pt-BR" sz="1000" dirty="0">
              <a:latin typeface="Arial" charset="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pt-BR" sz="3800" dirty="0">
                <a:latin typeface="Arial" charset="0"/>
              </a:rPr>
              <a:t>Se necessário, utilize até dois (02) elementos gráficos contidos no (tabela, quadro, figura ou fotografias).</a:t>
            </a:r>
          </a:p>
          <a:p>
            <a:pPr algn="just">
              <a:lnSpc>
                <a:spcPct val="120000"/>
              </a:lnSpc>
              <a:defRPr/>
            </a:pPr>
            <a:endParaRPr lang="pt-BR" sz="3800" dirty="0">
              <a:latin typeface="Arial" charset="0"/>
            </a:endParaRPr>
          </a:p>
          <a:p>
            <a:pPr algn="just">
              <a:lnSpc>
                <a:spcPct val="120000"/>
              </a:lnSpc>
            </a:pPr>
            <a:r>
              <a:rPr lang="pt-BR" altLang="pt-BR" sz="3600" dirty="0"/>
              <a:t>Não se esqueça que o espaço disponível da coluna é que irá delimitar o número de elementos gráficos utilizados.</a:t>
            </a:r>
          </a:p>
          <a:p>
            <a:pPr algn="just">
              <a:lnSpc>
                <a:spcPct val="120000"/>
              </a:lnSpc>
            </a:pPr>
            <a:endParaRPr lang="pt-BR" altLang="pt-BR" sz="3600" dirty="0"/>
          </a:p>
          <a:p>
            <a:pPr algn="just">
              <a:lnSpc>
                <a:spcPct val="120000"/>
              </a:lnSpc>
            </a:pPr>
            <a:r>
              <a:rPr lang="pt-BR" altLang="pt-BR" sz="3600" dirty="0"/>
              <a:t>Para quem utilizar entrevistas, sugere-se que as respostas dos entrevistados sejam transcritas (entre aspas e em itálico), mantendo um espaçamento entre a pergunta e a resposta. </a:t>
            </a:r>
            <a:r>
              <a:rPr lang="pt-BR" altLang="pt-BR" sz="3600" dirty="0" err="1"/>
              <a:t>Ex</a:t>
            </a:r>
            <a:r>
              <a:rPr lang="pt-BR" altLang="pt-BR" sz="3600" dirty="0"/>
              <a:t>:</a:t>
            </a:r>
          </a:p>
          <a:p>
            <a:pPr algn="just">
              <a:lnSpc>
                <a:spcPct val="120000"/>
              </a:lnSpc>
            </a:pPr>
            <a:r>
              <a:rPr lang="pt-BR" altLang="pt-BR" sz="3600" b="1" dirty="0"/>
              <a:t>1. Pergunta (descreva a pergunta como elaborada na entrevista/questionário)</a:t>
            </a:r>
          </a:p>
          <a:p>
            <a:pPr algn="just"/>
            <a:endParaRPr lang="pt-BR" altLang="pt-BR" sz="3600" b="1" dirty="0"/>
          </a:p>
          <a:p>
            <a:pPr algn="just">
              <a:lnSpc>
                <a:spcPct val="120000"/>
              </a:lnSpc>
            </a:pPr>
            <a:r>
              <a:rPr lang="pt-BR" altLang="pt-BR" sz="3600" dirty="0"/>
              <a:t>Resposta do (a) entrevistado (a): “</a:t>
            </a:r>
            <a:r>
              <a:rPr lang="pt-BR" altLang="pt-BR" sz="3600" i="1" dirty="0"/>
              <a:t>Transcreva a resposta como foi anotada a partir da entrevista, questionário, conversa, etc</a:t>
            </a:r>
            <a:r>
              <a:rPr lang="pt-BR" altLang="pt-BR" sz="3600" dirty="0"/>
              <a:t>.”</a:t>
            </a:r>
          </a:p>
          <a:p>
            <a:pPr algn="just">
              <a:lnSpc>
                <a:spcPct val="120000"/>
              </a:lnSpc>
            </a:pPr>
            <a:endParaRPr lang="pt-BR" altLang="pt-BR" sz="3600" dirty="0"/>
          </a:p>
          <a:p>
            <a:pPr algn="just">
              <a:lnSpc>
                <a:spcPct val="120000"/>
              </a:lnSpc>
            </a:pPr>
            <a:r>
              <a:rPr lang="pt-BR" altLang="pt-BR" sz="3800" dirty="0"/>
              <a:t>Apresente a Identificação (Título) e a Fonte do elemento gráfico, como nos exemplos a seguir:</a:t>
            </a:r>
          </a:p>
          <a:p>
            <a:pPr algn="just">
              <a:lnSpc>
                <a:spcPct val="120000"/>
              </a:lnSpc>
            </a:pPr>
            <a:endParaRPr lang="pt-BR" altLang="pt-BR" sz="1000" dirty="0"/>
          </a:p>
          <a:p>
            <a:pPr algn="just">
              <a:lnSpc>
                <a:spcPct val="120000"/>
              </a:lnSpc>
            </a:pPr>
            <a:endParaRPr lang="pt-BR" altLang="pt-BR" sz="1000" dirty="0"/>
          </a:p>
          <a:p>
            <a:pPr algn="just">
              <a:lnSpc>
                <a:spcPct val="120000"/>
              </a:lnSpc>
            </a:pPr>
            <a:endParaRPr lang="pt-BR" altLang="pt-BR" sz="1000" dirty="0"/>
          </a:p>
          <a:p>
            <a:pPr algn="just">
              <a:lnSpc>
                <a:spcPct val="120000"/>
              </a:lnSpc>
              <a:defRPr/>
            </a:pPr>
            <a:endParaRPr lang="pt-BR" sz="1000" dirty="0">
              <a:latin typeface="Arial" charset="0"/>
            </a:endParaRPr>
          </a:p>
        </p:txBody>
      </p:sp>
      <p:sp>
        <p:nvSpPr>
          <p:cNvPr id="2062" name="Text Box 128">
            <a:extLst>
              <a:ext uri="{FF2B5EF4-FFF2-40B4-BE49-F238E27FC236}">
                <a16:creationId xmlns:a16="http://schemas.microsoft.com/office/drawing/2014/main" id="{3E162FA4-326F-1F45-8568-EA8C2A489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7657" y="36926695"/>
            <a:ext cx="14808144" cy="729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endParaRPr lang="pt-BR" altLang="pt-BR" sz="3800" dirty="0"/>
          </a:p>
        </p:txBody>
      </p:sp>
      <p:sp>
        <p:nvSpPr>
          <p:cNvPr id="2063" name="Rectangle 28">
            <a:extLst>
              <a:ext uri="{FF2B5EF4-FFF2-40B4-BE49-F238E27FC236}">
                <a16:creationId xmlns:a16="http://schemas.microsoft.com/office/drawing/2014/main" id="{A002333E-8C9E-871E-ECEC-31F792D04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6540" y="8937062"/>
            <a:ext cx="10235494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3800" dirty="0">
                <a:cs typeface="Times New Roman" panose="02020603050405020304" pitchFamily="18" charset="0"/>
              </a:rPr>
              <a:t>Tabela 1 - 	Dados sobre a E. E. Paulo Freire </a:t>
            </a:r>
            <a:endParaRPr lang="pt-BR" altLang="pt-BR" sz="3800" dirty="0"/>
          </a:p>
          <a:p>
            <a:pPr algn="ctr"/>
            <a:endParaRPr lang="pt-BR" altLang="pt-BR" sz="3800" dirty="0"/>
          </a:p>
        </p:txBody>
      </p:sp>
      <p:sp>
        <p:nvSpPr>
          <p:cNvPr id="2064" name="Text Box 143">
            <a:extLst>
              <a:ext uri="{FF2B5EF4-FFF2-40B4-BE49-F238E27FC236}">
                <a16:creationId xmlns:a16="http://schemas.microsoft.com/office/drawing/2014/main" id="{1BC65CB9-3B12-C10D-3290-AFEDC0B0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3212" y="14328371"/>
            <a:ext cx="151225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altLang="pt-BR" dirty="0"/>
              <a:t>Fonte: Dados do Projeto de Extensão – PI II (2025)</a:t>
            </a:r>
          </a:p>
        </p:txBody>
      </p:sp>
      <p:sp>
        <p:nvSpPr>
          <p:cNvPr id="2066" name="Text Box 143">
            <a:extLst>
              <a:ext uri="{FF2B5EF4-FFF2-40B4-BE49-F238E27FC236}">
                <a16:creationId xmlns:a16="http://schemas.microsoft.com/office/drawing/2014/main" id="{445AD188-99A7-369C-C0A3-FFCE33898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08500" y="16575061"/>
            <a:ext cx="15122525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 altLang="pt-BR" sz="3800" dirty="0"/>
              <a:t>Figura 1 – Necessidade da atuação do psicólogo na escola</a:t>
            </a:r>
          </a:p>
        </p:txBody>
      </p:sp>
      <p:sp>
        <p:nvSpPr>
          <p:cNvPr id="2067" name="Text Box 143">
            <a:extLst>
              <a:ext uri="{FF2B5EF4-FFF2-40B4-BE49-F238E27FC236}">
                <a16:creationId xmlns:a16="http://schemas.microsoft.com/office/drawing/2014/main" id="{8B7F0F83-C525-AAF4-BD1E-586FA9383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6199" y="25494001"/>
            <a:ext cx="1512252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altLang="pt-BR" dirty="0"/>
              <a:t>Fonte: Dados do Projeto de Extensão – PI II (2025)</a:t>
            </a:r>
          </a:p>
        </p:txBody>
      </p:sp>
      <p:sp>
        <p:nvSpPr>
          <p:cNvPr id="2068" name="Text Box 142">
            <a:extLst>
              <a:ext uri="{FF2B5EF4-FFF2-40B4-BE49-F238E27FC236}">
                <a16:creationId xmlns:a16="http://schemas.microsoft.com/office/drawing/2014/main" id="{50BA6502-34C9-BB09-5984-B9FA19C37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46199" y="27164493"/>
            <a:ext cx="14906625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3800" b="1" dirty="0">
                <a:solidFill>
                  <a:srgbClr val="006600"/>
                </a:solidFill>
              </a:rPr>
              <a:t>CONSIDERAÇÕES FINAIS</a:t>
            </a:r>
          </a:p>
          <a:p>
            <a:pPr algn="just"/>
            <a:r>
              <a:rPr lang="pt-BR" altLang="pt-BR" sz="3800" dirty="0"/>
              <a:t>Transcreva as considerações ao terminar este trabalho. Apresente  a resposta aos objetivos do projeto de extensão, o que a execução do projeto oportunizou ao grupo de trabalho e a relevância desta experiência </a:t>
            </a:r>
            <a:r>
              <a:rPr lang="pt-BR" altLang="pt-BR" sz="3800" dirty="0" err="1"/>
              <a:t>extensionista</a:t>
            </a:r>
            <a:r>
              <a:rPr lang="pt-BR" altLang="pt-BR" sz="3800" dirty="0"/>
              <a:t> para a formação acadêmica dos estudantes envolvidos.</a:t>
            </a:r>
          </a:p>
          <a:p>
            <a:pPr algn="just"/>
            <a:endParaRPr lang="pt-BR" altLang="pt-BR" sz="3800" dirty="0"/>
          </a:p>
          <a:p>
            <a:pPr algn="just"/>
            <a:r>
              <a:rPr lang="pt-BR" altLang="pt-BR" sz="3800" dirty="0"/>
              <a:t>Lembre-se de aproveitar o banner até o final, evitando deixar espaços em branco. </a:t>
            </a:r>
            <a:endParaRPr lang="pt-BR" altLang="pt-BR" dirty="0"/>
          </a:p>
        </p:txBody>
      </p:sp>
      <p:sp>
        <p:nvSpPr>
          <p:cNvPr id="63" name="Text Box 142">
            <a:extLst>
              <a:ext uri="{FF2B5EF4-FFF2-40B4-BE49-F238E27FC236}">
                <a16:creationId xmlns:a16="http://schemas.microsoft.com/office/drawing/2014/main" id="{9E57B47D-2186-6AEC-89FF-121363BE2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25" y="32727338"/>
            <a:ext cx="14712390" cy="12403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1752600">
              <a:defRPr/>
            </a:pPr>
            <a:endParaRPr lang="pt-BR" sz="3800" b="1" dirty="0">
              <a:solidFill>
                <a:srgbClr val="006600"/>
              </a:solidFill>
              <a:latin typeface="Arial" charset="0"/>
            </a:endParaRPr>
          </a:p>
          <a:p>
            <a:pPr algn="ctr" defTabSz="1752600">
              <a:defRPr/>
            </a:pPr>
            <a:endParaRPr lang="pt-BR" sz="3800" b="1" dirty="0">
              <a:solidFill>
                <a:srgbClr val="006600"/>
              </a:solidFill>
              <a:latin typeface="Arial" charset="0"/>
            </a:endParaRPr>
          </a:p>
          <a:p>
            <a:pPr algn="ctr" defTabSz="1752600">
              <a:defRPr/>
            </a:pPr>
            <a:r>
              <a:rPr lang="pt-BR" sz="3800" b="1" dirty="0">
                <a:solidFill>
                  <a:srgbClr val="006600"/>
                </a:solidFill>
                <a:latin typeface="Arial" charset="0"/>
              </a:rPr>
              <a:t>REFERÊNCIAS BIBLIOGRÁFICAS</a:t>
            </a:r>
            <a:r>
              <a:rPr lang="pt-BR" sz="3800" b="1" dirty="0">
                <a:solidFill>
                  <a:srgbClr val="FF0000"/>
                </a:solidFill>
                <a:latin typeface="Arial" charset="0"/>
              </a:rPr>
              <a:t> </a:t>
            </a:r>
            <a:endParaRPr lang="pt-BR" sz="3800" b="1" dirty="0">
              <a:solidFill>
                <a:srgbClr val="006600"/>
              </a:solidFill>
              <a:latin typeface="Arial" charset="0"/>
            </a:endParaRPr>
          </a:p>
          <a:p>
            <a:pPr algn="just" defTabSz="1752600">
              <a:defRPr/>
            </a:pPr>
            <a:r>
              <a:rPr lang="pt-BR" sz="3600" dirty="0">
                <a:solidFill>
                  <a:srgbClr val="FF0000"/>
                </a:solidFill>
                <a:latin typeface="Arial" charset="0"/>
              </a:rPr>
              <a:t>Incluir apenas as  referências citadas no banner. Sugere-se de 3 a 5  referências apenas, alinhadas à esquerda, espaçamento simples, fonte Arial, tamanho 36, seguindo as regras da ABNT 6023/2018.</a:t>
            </a:r>
          </a:p>
          <a:p>
            <a:pPr algn="just" defTabSz="1752600">
              <a:defRPr/>
            </a:pPr>
            <a:endParaRPr lang="pt-BR" sz="3600" dirty="0">
              <a:latin typeface="Arial" charset="0"/>
            </a:endParaRPr>
          </a:p>
          <a:p>
            <a:pPr defTabSz="1752600">
              <a:defRPr/>
            </a:pPr>
            <a:r>
              <a:rPr lang="it-IT" sz="3600" dirty="0">
                <a:latin typeface="+mj-lt"/>
                <a:ea typeface="Times New Roman" panose="02020603050405020304" pitchFamily="18" charset="0"/>
              </a:rPr>
              <a:t>BARRETO, André de Carvalho. Escrevendo para publicação: resumos. </a:t>
            </a:r>
            <a:r>
              <a:rPr lang="it-IT" sz="3600" b="1" dirty="0">
                <a:latin typeface="+mj-lt"/>
                <a:ea typeface="Times New Roman" panose="02020603050405020304" pitchFamily="18" charset="0"/>
              </a:rPr>
              <a:t>Psicologia Escolar e Educacional.</a:t>
            </a:r>
            <a:r>
              <a:rPr lang="it-IT" sz="3600" dirty="0">
                <a:latin typeface="+mj-lt"/>
                <a:ea typeface="Times New Roman" panose="02020603050405020304" pitchFamily="18" charset="0"/>
              </a:rPr>
              <a:t> Campinas,  v. 12, n. 2, p. 477-478, dez. 2008.  Disponível em: </a:t>
            </a:r>
            <a:r>
              <a:rPr lang="it-IT" sz="3600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hlinkClick r:id="rId2"/>
              </a:rPr>
              <a:t>http://pepsic.bvsalud.org/scielo.php?script=sci_arttext&amp;pid=S1413-85572008000200021</a:t>
            </a:r>
            <a:r>
              <a:rPr lang="it-IT" sz="3600" dirty="0">
                <a:latin typeface="+mj-lt"/>
                <a:ea typeface="Times New Roman" panose="02020603050405020304" pitchFamily="18" charset="0"/>
              </a:rPr>
              <a:t>. Acesso em: 10 mar. 2025. </a:t>
            </a:r>
          </a:p>
          <a:p>
            <a:pPr defTabSz="1752600">
              <a:defRPr/>
            </a:pPr>
            <a:endParaRPr lang="pt-BR" sz="3600" dirty="0">
              <a:latin typeface="+mj-lt"/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pt-PT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DILL, Ricardo E.; PAZ, Dioni M. dos S. Escrita acadêmica de qualidade: compreendendo o gênero textual. </a:t>
            </a:r>
            <a:r>
              <a:rPr lang="pt-PT" sz="3600" b="1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Rev. Elet. Cient</a:t>
            </a:r>
            <a:r>
              <a:rPr lang="pt-PT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. UERGS, v. 4, n. 3, p. 478-486, 2018.</a:t>
            </a:r>
            <a:r>
              <a:rPr lang="pt-PT" sz="3600" spc="-3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pt-PT" sz="3600" dirty="0">
                <a:solidFill>
                  <a:srgbClr val="000000"/>
                </a:solidFill>
                <a:latin typeface="+mj-lt"/>
                <a:ea typeface="SimSun" panose="02010600030101010101" pitchFamily="2" charset="-122"/>
              </a:rPr>
              <a:t>[recurso eletrônico]. </a:t>
            </a:r>
            <a:r>
              <a:rPr lang="pt-PT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Disponível em: </a:t>
            </a:r>
            <a:r>
              <a:rPr lang="pt-PT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hlinkClick r:id="rId3"/>
              </a:rPr>
              <a:t> </a:t>
            </a:r>
            <a:r>
              <a:rPr lang="pt-PT" sz="3600" u="sng" dirty="0">
                <a:solidFill>
                  <a:srgbClr val="800080"/>
                </a:solidFill>
                <a:latin typeface="+mj-lt"/>
                <a:ea typeface="Times New Roman" panose="02020603050405020304" pitchFamily="18" charset="0"/>
                <a:hlinkClick r:id="rId3"/>
              </a:rPr>
              <a:t>http://revista.uergs.edu.br/index.php/revuergs/article/view/1530/333.</a:t>
            </a:r>
            <a:r>
              <a:rPr lang="pt-PT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 Acesso em: 25 mar. </a:t>
            </a:r>
            <a:r>
              <a:rPr lang="pt-PT" sz="360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2025.</a:t>
            </a:r>
            <a:endParaRPr lang="pt-PT" sz="3600" dirty="0">
              <a:solidFill>
                <a:srgbClr val="000000"/>
              </a:solidFill>
              <a:latin typeface="+mj-lt"/>
              <a:ea typeface="Times New Roman" panose="02020603050405020304" pitchFamily="18" charset="0"/>
            </a:endParaRPr>
          </a:p>
          <a:p>
            <a:pPr>
              <a:defRPr/>
            </a:pPr>
            <a:endParaRPr lang="pt-BR" sz="3600" dirty="0">
              <a:latin typeface="+mj-lt"/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it-IT" sz="3600" dirty="0">
                <a:latin typeface="+mj-lt"/>
                <a:ea typeface="Times New Roman" panose="02020603050405020304" pitchFamily="18" charset="0"/>
              </a:rPr>
              <a:t>FACHIN, Odília.  </a:t>
            </a:r>
            <a:r>
              <a:rPr lang="it-IT" sz="3600" b="1" dirty="0">
                <a:latin typeface="+mj-lt"/>
                <a:ea typeface="Times New Roman" panose="02020603050405020304" pitchFamily="18" charset="0"/>
              </a:rPr>
              <a:t>Fundamentos de metodologia</a:t>
            </a:r>
            <a:r>
              <a:rPr lang="it-IT" sz="3600" dirty="0">
                <a:latin typeface="+mj-lt"/>
                <a:ea typeface="Times New Roman" panose="02020603050405020304" pitchFamily="18" charset="0"/>
              </a:rPr>
              <a:t>. 5. ed. São Paulo: Saraiva, 2013. </a:t>
            </a:r>
            <a:endParaRPr lang="pt-BR" sz="3600" dirty="0">
              <a:latin typeface="+mj-lt"/>
              <a:ea typeface="Times New Roman" panose="02020603050405020304" pitchFamily="18" charset="0"/>
            </a:endParaRPr>
          </a:p>
          <a:p>
            <a:pPr algn="just" defTabSz="1752600">
              <a:defRPr/>
            </a:pPr>
            <a:endParaRPr lang="pt-BR" sz="3800" dirty="0">
              <a:latin typeface="Arial" charset="0"/>
            </a:endParaRPr>
          </a:p>
        </p:txBody>
      </p:sp>
      <p:pic>
        <p:nvPicPr>
          <p:cNvPr id="2070" name="Picture 52" descr="C:\Users\Windows\OneDrive\FAGOC\A HORÁRIO 2019-2\LOGO UNIFAGOC\UNIFAGOC_Logo Vertical_positivo.jpg">
            <a:extLst>
              <a:ext uri="{FF2B5EF4-FFF2-40B4-BE49-F238E27FC236}">
                <a16:creationId xmlns:a16="http://schemas.microsoft.com/office/drawing/2014/main" id="{38C3878A-5A84-D727-738F-BBEEF6B4F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545" y="1708674"/>
            <a:ext cx="6579368" cy="51096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2">
            <a:extLst>
              <a:ext uri="{FF2B5EF4-FFF2-40B4-BE49-F238E27FC236}">
                <a16:creationId xmlns:a16="http://schemas.microsoft.com/office/drawing/2014/main" id="{24FE0071-6A8B-49C8-AD76-A7F8DED5DA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1254" y="1937747"/>
            <a:ext cx="5137150" cy="453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2" name="Text Box 15">
            <a:extLst>
              <a:ext uri="{FF2B5EF4-FFF2-40B4-BE49-F238E27FC236}">
                <a16:creationId xmlns:a16="http://schemas.microsoft.com/office/drawing/2014/main" id="{4B81F37C-421D-84F3-F06B-D2395B6C8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6072" y="1306051"/>
            <a:ext cx="22754528" cy="2185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altLang="pt-BR" sz="4400" b="1" dirty="0">
                <a:solidFill>
                  <a:srgbClr val="7F7F7F"/>
                </a:solidFill>
                <a:cs typeface="Times New Roman" panose="02020603050405020304" pitchFamily="18" charset="0"/>
              </a:rPr>
              <a:t>II MOSTRA DE EXTENSÃO </a:t>
            </a:r>
          </a:p>
          <a:p>
            <a:pPr algn="ctr"/>
            <a:r>
              <a:rPr lang="pt-BR" altLang="pt-BR" sz="4400" b="1" dirty="0">
                <a:solidFill>
                  <a:srgbClr val="7F7F7F"/>
                </a:solidFill>
                <a:cs typeface="Times New Roman" panose="02020603050405020304" pitchFamily="18" charset="0"/>
              </a:rPr>
              <a:t>CURSO DE PSICOLOGIA </a:t>
            </a:r>
            <a:endParaRPr lang="pt-BR" altLang="pt-B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altLang="pt-BR" sz="4800" b="1" dirty="0">
                <a:solidFill>
                  <a:srgbClr val="7F7F7F"/>
                </a:solidFill>
                <a:cs typeface="Times New Roman" panose="02020603050405020304" pitchFamily="18" charset="0"/>
              </a:rPr>
              <a:t>18 de Novembro de 2025</a:t>
            </a:r>
            <a:endParaRPr lang="pt-BR" altLang="pt-BR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Group 131">
            <a:extLst>
              <a:ext uri="{FF2B5EF4-FFF2-40B4-BE49-F238E27FC236}">
                <a16:creationId xmlns:a16="http://schemas.microsoft.com/office/drawing/2014/main" id="{86DB7E30-FB3B-10E6-8B40-EB35AA2BEB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348825"/>
              </p:ext>
            </p:extLst>
          </p:nvPr>
        </p:nvGraphicFramePr>
        <p:xfrm>
          <a:off x="16525875" y="10245723"/>
          <a:ext cx="14976475" cy="3592514"/>
        </p:xfrm>
        <a:graphic>
          <a:graphicData uri="http://schemas.openxmlformats.org/drawingml/2006/table">
            <a:tbl>
              <a:tblPr/>
              <a:tblGrid>
                <a:gridCol w="49889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37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937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319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Segmento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Unidades (cidade x)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%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Ensino Fundamental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10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Ensino Médio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" charset="0"/>
                        </a:rPr>
                        <a:t>5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Graduação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Total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41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17</a:t>
                      </a:r>
                    </a:p>
                  </a:txBody>
                  <a:tcPr marL="91430" marR="91430" marT="45724" marB="45724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95" name="Gráfico 1">
            <a:extLst>
              <a:ext uri="{FF2B5EF4-FFF2-40B4-BE49-F238E27FC236}">
                <a16:creationId xmlns:a16="http://schemas.microsoft.com/office/drawing/2014/main" id="{29F8456C-9E1D-11CE-26AC-B71D27D108C3}"/>
              </a:ext>
            </a:extLst>
          </p:cNvPr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7950" y="17644335"/>
            <a:ext cx="14165263" cy="723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odelo Banner UNIFAGOC - Atualizado 2021-2" id="{59476185-8D35-4982-80FC-6DE8DA973DD4}" vid="{D082EDBF-2745-47A8-A223-54C0C34B54A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- MODELO BANNER - VI Mostra Científica de Psicologia do UNIFAGOC - VERSÃO FINAL</Template>
  <TotalTime>246</TotalTime>
  <Words>815</Words>
  <Application>Microsoft Office PowerPoint</Application>
  <PresentationFormat>Personalizar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GILSON SOARES TOLEDO</dc:creator>
  <cp:lastModifiedBy>GILSON SOARES TOLEDO</cp:lastModifiedBy>
  <cp:revision>13</cp:revision>
  <dcterms:created xsi:type="dcterms:W3CDTF">2023-07-04T18:03:16Z</dcterms:created>
  <dcterms:modified xsi:type="dcterms:W3CDTF">2025-10-23T13:37:22Z</dcterms:modified>
</cp:coreProperties>
</file>